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3" r:id="rId3"/>
    <p:sldId id="290" r:id="rId4"/>
    <p:sldId id="257" r:id="rId5"/>
    <p:sldId id="291" r:id="rId6"/>
    <p:sldId id="259" r:id="rId7"/>
    <p:sldId id="258" r:id="rId8"/>
    <p:sldId id="292" r:id="rId9"/>
    <p:sldId id="264" r:id="rId10"/>
    <p:sldId id="260" r:id="rId11"/>
    <p:sldId id="296" r:id="rId12"/>
    <p:sldId id="293" r:id="rId13"/>
    <p:sldId id="265" r:id="rId14"/>
    <p:sldId id="295" r:id="rId15"/>
    <p:sldId id="266" r:id="rId16"/>
    <p:sldId id="294" r:id="rId17"/>
    <p:sldId id="268" r:id="rId18"/>
    <p:sldId id="297" r:id="rId19"/>
    <p:sldId id="269" r:id="rId20"/>
    <p:sldId id="267" r:id="rId21"/>
    <p:sldId id="298" r:id="rId22"/>
    <p:sldId id="299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2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33"/>
    <p:restoredTop sz="94631"/>
  </p:normalViewPr>
  <p:slideViewPr>
    <p:cSldViewPr snapToGrid="0" snapToObjects="1">
      <p:cViewPr varScale="1">
        <p:scale>
          <a:sx n="87" d="100"/>
          <a:sy n="87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9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8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289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3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634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409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email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nl-N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84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628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2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089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441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email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243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E69E5EF-2A02-064D-98C6-CB1EB1B5D8CA}" type="datetimeFigureOut">
              <a:rPr lang="nl-NL" smtClean="0"/>
              <a:t>23-08-20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4508718-CB8F-094F-9AF7-F335EAD4DD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78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hooltv.nl/video/de-oprichting-van-de-europese-unie-van-egks-naar-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www.youtube.com/watch?v=AkPkOw4HBI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1533E-53B3-B840-9597-7A1A80A76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nl-NL" sz="8800" b="1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Massacultuur</a:t>
            </a:r>
            <a:endParaRPr lang="nl-NL" sz="8800" dirty="0"/>
          </a:p>
        </p:txBody>
      </p:sp>
      <p:sp>
        <p:nvSpPr>
          <p:cNvPr id="5" name="Subtitel 2">
            <a:extLst>
              <a:ext uri="{FF2B5EF4-FFF2-40B4-BE49-F238E27FC236}">
                <a16:creationId xmlns:a16="http://schemas.microsoft.com/office/drawing/2014/main" id="{F63F7259-1A42-D848-976E-1DE368BA6882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Tijdsbeeld en de gevolgen voor de kunst en cultuur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40FBF90-B1B6-E344-B063-B9DB96AC5DA9}"/>
              </a:ext>
            </a:extLst>
          </p:cNvPr>
          <p:cNvSpPr/>
          <p:nvPr/>
        </p:nvSpPr>
        <p:spPr>
          <a:xfrm rot="813579">
            <a:off x="8652490" y="1524659"/>
            <a:ext cx="315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5400" b="1" dirty="0">
                <a:solidFill>
                  <a:srgbClr val="AB2301"/>
                </a:solidFill>
                <a:latin typeface="+mj-lt"/>
                <a:ea typeface="ＭＳ Ｐゴシック" panose="020B0600070205080204" pitchFamily="34" charset="-128"/>
              </a:rPr>
              <a:t>1950 - NU</a:t>
            </a:r>
          </a:p>
        </p:txBody>
      </p:sp>
    </p:spTree>
    <p:extLst>
      <p:ext uri="{BB962C8B-B14F-4D97-AF65-F5344CB8AC3E}">
        <p14:creationId xmlns:p14="http://schemas.microsoft.com/office/powerpoint/2010/main" val="69206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09C3A-A59E-5241-8981-EF26F24F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1.6.OORLOGEN EN ARMOEDE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3F12D7-E0EE-084B-9B41-4B9BA9CD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364622" cy="4050792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ea typeface="ＭＳ Ｐゴシック" panose="020B0600070205080204" pitchFamily="34" charset="-128"/>
              </a:rPr>
              <a:t>Oorlogen en armoede elders in de wereld leiden tot een constante stroom van politieke en economische vluchtelingen naar het rijke westen.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17FEBA-5D78-9E41-9D34-3F497351EA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10" y="4106925"/>
            <a:ext cx="3652099" cy="241556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746723-37ED-E84D-9AF3-3A1B078B43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398" y="4146804"/>
            <a:ext cx="3797300" cy="23749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0215B48-4EC9-844E-B802-C319A8B898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087" y="2061089"/>
            <a:ext cx="3538072" cy="20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14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09C3A-A59E-5241-8981-EF26F24F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1.7.vanaf 200o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3F12D7-E0EE-084B-9B41-4B9BA9CDC947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3989872" y="2027848"/>
            <a:ext cx="4280452" cy="4050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2001: </a:t>
            </a:r>
            <a:r>
              <a:rPr lang="nl-NL" altLang="nl-NL" sz="2400" dirty="0">
                <a:ea typeface="ＭＳ Ｐゴシック" panose="020B0600070205080204" pitchFamily="34" charset="-128"/>
              </a:rPr>
              <a:t>Aanslagen </a:t>
            </a:r>
            <a:r>
              <a:rPr lang="nl-NL" altLang="nl-NL" sz="2400" dirty="0" err="1">
                <a:ea typeface="ＭＳ Ｐゴシック" panose="020B0600070205080204" pitchFamily="34" charset="-128"/>
              </a:rPr>
              <a:t>Nine</a:t>
            </a:r>
            <a:r>
              <a:rPr lang="nl-NL" altLang="nl-NL" sz="2400" dirty="0">
                <a:ea typeface="ＭＳ Ｐゴシック" panose="020B0600070205080204" pitchFamily="34" charset="-128"/>
              </a:rPr>
              <a:t> </a:t>
            </a:r>
            <a:r>
              <a:rPr lang="nl-NL" altLang="nl-NL" sz="2400" dirty="0" err="1">
                <a:ea typeface="ＭＳ Ｐゴシック" panose="020B0600070205080204" pitchFamily="34" charset="-128"/>
              </a:rPr>
              <a:t>eleven</a:t>
            </a: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2002: </a:t>
            </a:r>
            <a:r>
              <a:rPr lang="nl-NL" altLang="nl-NL" sz="2400" dirty="0">
                <a:ea typeface="ＭＳ Ｐゴシック" panose="020B0600070205080204" pitchFamily="34" charset="-128"/>
              </a:rPr>
              <a:t>Invoering euro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2008: </a:t>
            </a:r>
            <a:r>
              <a:rPr lang="nl-NL" altLang="nl-NL" sz="2400" dirty="0">
                <a:ea typeface="ＭＳ Ｐゴシック" panose="020B0600070205080204" pitchFamily="34" charset="-128"/>
              </a:rPr>
              <a:t>Economische crisis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2011: </a:t>
            </a:r>
            <a:r>
              <a:rPr lang="nl-NL" altLang="nl-NL" sz="2400" dirty="0">
                <a:ea typeface="ＭＳ Ｐゴシック" panose="020B0600070205080204" pitchFamily="34" charset="-128"/>
              </a:rPr>
              <a:t>Arabische Lente, begin Syrische oorlog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31F3C1-1B84-8043-B5A4-FDCA6B78DF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19" y="1902516"/>
            <a:ext cx="3038109" cy="203338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443CB0-9F97-4443-964D-80B0B6FFE5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19" y="4146804"/>
            <a:ext cx="3078602" cy="20253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C4A5B6F-BEEA-E84F-A079-6669403195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142" y="1902516"/>
            <a:ext cx="2968437" cy="203338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8C14AA7-219F-1C47-A75E-BDBC64E44F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999" y="4128327"/>
            <a:ext cx="4395169" cy="20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/>
              <a:t>2. Maatschappelijke veranderingen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55DD56-42A5-224E-8441-A645AE042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gevolgen hebben deze gebeurtenissen op de maatschappij gehad?</a:t>
            </a:r>
          </a:p>
        </p:txBody>
      </p:sp>
    </p:spTree>
    <p:extLst>
      <p:ext uri="{BB962C8B-B14F-4D97-AF65-F5344CB8AC3E}">
        <p14:creationId xmlns:p14="http://schemas.microsoft.com/office/powerpoint/2010/main" val="414560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A6F88-C586-CB47-9E61-77322BD3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2.1. ONTZUILING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363BCB-9586-1240-8BC8-E0286B49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208" y="1859587"/>
            <a:ext cx="7726018" cy="45942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altLang="nl-NL" sz="3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BEGIN VAN DE TWINTIGSTE EEUW: </a:t>
            </a:r>
          </a:p>
          <a:p>
            <a:r>
              <a:rPr lang="nl-NL" altLang="nl-NL" sz="3400" dirty="0">
                <a:ea typeface="ＭＳ Ｐゴシック" panose="020B0600070205080204" pitchFamily="34" charset="-128"/>
              </a:rPr>
              <a:t>Iedereen hoorde </a:t>
            </a:r>
            <a:r>
              <a:rPr lang="nl-NL" sz="3400" dirty="0"/>
              <a:t>bij een bepaalde groep gebaseerd op wat je geloofde (bijvoorbeeld katholiek) of wat je belangrijk vond bijvoorbeeld socialist). De groepen leefden naast elkaar en niet met elkaar. </a:t>
            </a:r>
          </a:p>
          <a:p>
            <a:pPr marL="0" indent="0">
              <a:buNone/>
            </a:pPr>
            <a:r>
              <a:rPr lang="nl-NL" altLang="nl-NL" sz="3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ONGEVEER 60 JAAR LATER </a:t>
            </a:r>
          </a:p>
          <a:p>
            <a:r>
              <a:rPr lang="nl-NL" altLang="nl-NL" sz="3400" dirty="0">
                <a:ea typeface="ＭＳ Ｐゴシック" panose="020B0600070205080204" pitchFamily="34" charset="-128"/>
              </a:rPr>
              <a:t>Ontzuiling. Dit </a:t>
            </a:r>
            <a:r>
              <a:rPr lang="nl-NL" sz="3400" dirty="0"/>
              <a:t>betekent dat mensen niet meer bij een bepaalde groep willen horen. Ze willen beslissingen voor zichzelf nemen en niet beslissingen als groep.</a:t>
            </a:r>
            <a:r>
              <a:rPr lang="nl-NL" altLang="nl-NL" sz="3400" dirty="0">
                <a:ea typeface="ＭＳ Ｐゴシック" panose="020B0600070205080204" pitchFamily="34" charset="-128"/>
              </a:rPr>
              <a:t> </a:t>
            </a:r>
          </a:p>
          <a:p>
            <a:r>
              <a:rPr lang="nl-NL" sz="3400" dirty="0"/>
              <a:t>Veel subculturen ontstaan: iedereen opzoek naar eigen normen en waarden</a:t>
            </a:r>
            <a:endParaRPr lang="nl-NL" sz="3400" dirty="0">
              <a:ea typeface="ＭＳ Ｐゴシック" panose="020B0600070205080204" pitchFamily="34" charset="-128"/>
            </a:endParaRPr>
          </a:p>
          <a:p>
            <a:r>
              <a:rPr lang="nl-NL" sz="3400" dirty="0"/>
              <a:t>Veel bepalender worden welvaart, materialisme en consumptie.</a:t>
            </a:r>
            <a:endParaRPr lang="nl-NL" b="1" dirty="0">
              <a:latin typeface="Arial" charset="0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7478A3-8577-2747-AED4-3BB1E0243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744" y="1832951"/>
            <a:ext cx="2057935" cy="227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0EACAC-2225-EC4D-AEEA-92A48B46B6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98" y="1832950"/>
            <a:ext cx="1536700" cy="22733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294ECF0-4BA3-2847-9EA4-75FC3929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11" y="4257813"/>
            <a:ext cx="3574768" cy="24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8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9F61D-8161-8341-BF82-E1BBA41B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2.2. Protest en solidariteit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207BC6-FB7A-CD4D-91E4-0056BD8B1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933703"/>
            <a:ext cx="6656169" cy="4050792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ea typeface="ＭＳ Ｐゴシック" panose="020B0600070205080204" pitchFamily="34" charset="-128"/>
              </a:rPr>
              <a:t>Vietnam oorlogen/dreiging atoomoorlog/overige oorlogen/vluchtelingen stroom/globalisering/crisis/invoeren euro leidden tot solidariteit maar én protest.</a:t>
            </a:r>
          </a:p>
          <a:p>
            <a:pPr marL="0" indent="0">
              <a:buNone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47B21B-C03E-6146-AF18-67BA0B0E9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9761" y="2284214"/>
            <a:ext cx="2968487" cy="4007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/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5C3D5E-A7C2-EA4B-9F8B-125C081C1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58" y="4074491"/>
            <a:ext cx="2406605" cy="19100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4F0686-9254-5647-8A34-4F393D0D5F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935" y="4035618"/>
            <a:ext cx="2899156" cy="194887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A5F9DF-149B-3E43-95D3-C819218E74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048" y="3543047"/>
            <a:ext cx="1867756" cy="2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89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AA999-4979-8149-AD47-FE00F6D2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2.3. consumptiemaatschappij</a:t>
            </a:r>
            <a:endParaRPr lang="nl-NL" b="1" dirty="0"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B5AFBD-488A-9D44-9223-10E15AE01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718" y="2093976"/>
            <a:ext cx="6907961" cy="405079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sz="2400" b="1" u="sng" dirty="0">
                <a:solidFill>
                  <a:srgbClr val="AB2301"/>
                </a:solidFill>
              </a:rPr>
              <a:t>SOCIAALECONOMISCHE VOORUITGANG</a:t>
            </a:r>
          </a:p>
          <a:p>
            <a:pPr marL="0" indent="0">
              <a:buNone/>
              <a:defRPr/>
            </a:pPr>
            <a:r>
              <a:rPr lang="nl-NL" sz="2400" dirty="0">
                <a:ea typeface="ＭＳ Ｐゴシック" charset="0"/>
                <a:cs typeface="ＭＳ Ｐゴシック" charset="0"/>
              </a:rPr>
              <a:t>Vrije tijd, genot en vermaak: consumptiemaatschappij</a:t>
            </a:r>
            <a:endParaRPr lang="nl-NL" sz="2400" dirty="0">
              <a:ea typeface="ＭＳ Ｐゴシック" charset="0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nl-NL" sz="2400" dirty="0">
                <a:ea typeface="ＭＳ Ｐゴシック" charset="0"/>
              </a:rPr>
              <a:t>Enorme toename van aantal winkels </a:t>
            </a:r>
            <a:r>
              <a:rPr lang="nl-NL" sz="2400">
                <a:ea typeface="ＭＳ Ｐゴシック" charset="0"/>
              </a:rPr>
              <a:t>: funshoppen </a:t>
            </a:r>
            <a:r>
              <a:rPr lang="nl-NL" sz="2400" dirty="0">
                <a:ea typeface="ＭＳ Ｐゴシック" charset="0"/>
              </a:rPr>
              <a:t>i.p.v. winkelen om noodzakelijke dingen te kopen; merken i.p.v. kwaliteit.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nl-NL" sz="2400" dirty="0">
                <a:ea typeface="ＭＳ Ｐゴシック" charset="0"/>
              </a:rPr>
              <a:t>Ontstaan en uitbreiding massamedia met enorme mogelijkheden tot interactie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nl-NL" sz="2400" dirty="0">
                <a:ea typeface="ＭＳ Ｐゴシック" charset="0"/>
              </a:rPr>
              <a:t>Enorme uitbreiding van de entertainmentindustrie.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406AA56-1610-7D40-AB9F-AFBDDC947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57" y="2195322"/>
            <a:ext cx="3694176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9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/>
              <a:t>3. Gevolgen voor KUNST EN CULTUUR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55DD56-42A5-224E-8441-A645AE042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hebben deze maatschappelijke veranderingen voor gevolgen gehad voor de kunst en cultuur?</a:t>
            </a:r>
          </a:p>
        </p:txBody>
      </p:sp>
    </p:spTree>
    <p:extLst>
      <p:ext uri="{BB962C8B-B14F-4D97-AF65-F5344CB8AC3E}">
        <p14:creationId xmlns:p14="http://schemas.microsoft.com/office/powerpoint/2010/main" val="971093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4DAA0-7D3B-B04A-B66D-E4F975DC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3.1. </a:t>
            </a:r>
            <a:r>
              <a:rPr lang="nl-NL" b="1" dirty="0" err="1"/>
              <a:t>amerika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129293-F3C1-6D4A-A4DC-EC329E253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907961" cy="40507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altLang="nl-NL" sz="2600" b="1" u="sng" dirty="0">
                <a:solidFill>
                  <a:srgbClr val="AB2301"/>
                </a:solidFill>
              </a:rPr>
              <a:t>Culturele klimaat van Europa naar Amerika. </a:t>
            </a:r>
          </a:p>
          <a:p>
            <a:pPr marL="0" indent="0">
              <a:buNone/>
            </a:pPr>
            <a:r>
              <a:rPr lang="nl-NL" altLang="nl-NL" sz="2600" b="1" dirty="0">
                <a:cs typeface="Arial" panose="020B0604020202020204" pitchFamily="34" charset="0"/>
              </a:rPr>
              <a:t>Waarom kon dit gebeuren?</a:t>
            </a:r>
          </a:p>
          <a:p>
            <a:pPr>
              <a:buFontTx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Amerika speelde heldenrol bij de bevrijding van Europa</a:t>
            </a:r>
          </a:p>
          <a:p>
            <a:pPr>
              <a:buFontTx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Amerika zorgt voor economische hulpprogramma’s: </a:t>
            </a:r>
            <a:r>
              <a:rPr lang="nl-NL" altLang="nl-NL" sz="2600" dirty="0" err="1">
                <a:cs typeface="Arial" panose="020B0604020202020204" pitchFamily="34" charset="0"/>
              </a:rPr>
              <a:t>Marschal</a:t>
            </a:r>
            <a:r>
              <a:rPr lang="nl-NL" altLang="nl-NL" sz="2600" dirty="0">
                <a:cs typeface="Arial" panose="020B0604020202020204" pitchFamily="34" charset="0"/>
              </a:rPr>
              <a:t>-hulp </a:t>
            </a:r>
          </a:p>
          <a:p>
            <a:pPr>
              <a:buFontTx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De koude oorlog bindt Europa nog meer aan Amerika</a:t>
            </a:r>
          </a:p>
          <a:p>
            <a:pPr>
              <a:buFontTx/>
              <a:buChar char="•"/>
            </a:pPr>
            <a:r>
              <a:rPr lang="nl-NL" altLang="nl-NL" sz="2600" dirty="0">
                <a:cs typeface="Arial" panose="020B0604020202020204" pitchFamily="34" charset="0"/>
              </a:rPr>
              <a:t>Veel kunstenaars vluchtten tijdens WOII naar Amerika en ontwikkelden daar verder</a:t>
            </a:r>
          </a:p>
          <a:p>
            <a:endParaRPr lang="nl-NL" dirty="0"/>
          </a:p>
        </p:txBody>
      </p:sp>
      <p:pic>
        <p:nvPicPr>
          <p:cNvPr id="4" name="Afbeelding 1">
            <a:extLst>
              <a:ext uri="{FF2B5EF4-FFF2-40B4-BE49-F238E27FC236}">
                <a16:creationId xmlns:a16="http://schemas.microsoft.com/office/drawing/2014/main" id="{48363887-6C10-A24F-A14C-EB5FBEB51B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5070">
            <a:off x="6474727" y="-279678"/>
            <a:ext cx="27686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06D9C66-E62B-BF48-A0E9-658B125FC6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774" y="663541"/>
            <a:ext cx="2505213" cy="22935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86E117F-5E9A-D543-884C-A4F5F194F3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330" y="3194736"/>
            <a:ext cx="3684657" cy="26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07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6A1E4-0AD3-3044-804C-29303DBD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3.1. Amerika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09B9C3-1258-4C4A-9519-8BE3B4F4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474" y="2121408"/>
            <a:ext cx="4588830" cy="4050792"/>
          </a:xfrm>
        </p:spPr>
        <p:txBody>
          <a:bodyPr>
            <a:normAutofit fontScale="92500" lnSpcReduction="20000"/>
          </a:bodyPr>
          <a:lstStyle/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Na WOII was America welvarender dan Europa (arm):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ja-JP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ja-JP" sz="2400" b="1" u="sng" dirty="0">
                <a:solidFill>
                  <a:srgbClr val="AB230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American way of life 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ja-JP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60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nl-NL" altLang="ja-JP" sz="2400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The American way of life was </a:t>
            </a: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dynamisch, modern en brutaal. </a:t>
            </a:r>
            <a:r>
              <a:rPr lang="nl-NL" altLang="nl-NL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Alles wat uit Amerika kwam was daarom ‘</a:t>
            </a:r>
            <a:r>
              <a:rPr lang="nl-NL" altLang="ja-JP" sz="2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appealing</a:t>
            </a:r>
            <a:r>
              <a:rPr lang="nl-NL" altLang="nl-NL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’ d</a:t>
            </a: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enk aan producten als </a:t>
            </a:r>
            <a:r>
              <a:rPr lang="nl-NL" altLang="ja-JP" sz="2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coca-cola</a:t>
            </a: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, jeans en kauwgum.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ja-JP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ja-JP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ja-JP" sz="2400" b="1" u="sng" dirty="0">
                <a:solidFill>
                  <a:srgbClr val="AB230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American </a:t>
            </a:r>
            <a:r>
              <a:rPr lang="nl-NL" altLang="ja-JP" sz="2400" b="1" u="sng" dirty="0" err="1">
                <a:solidFill>
                  <a:srgbClr val="AB230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dream</a:t>
            </a:r>
            <a:r>
              <a:rPr lang="nl-NL" altLang="ja-JP" sz="2400" b="1" u="sng" dirty="0">
                <a:solidFill>
                  <a:srgbClr val="AB230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: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Samenleving gebaseerd op individuele vrijheid en gelijke kansen voor iedereen.</a:t>
            </a:r>
          </a:p>
          <a:p>
            <a:endParaRPr lang="nl-NL" dirty="0"/>
          </a:p>
        </p:txBody>
      </p:sp>
      <p:pic>
        <p:nvPicPr>
          <p:cNvPr id="4" name="Afbeelding 1" descr="Chiclets_advertisement_1905.jpg">
            <a:extLst>
              <a:ext uri="{FF2B5EF4-FFF2-40B4-BE49-F238E27FC236}">
                <a16:creationId xmlns:a16="http://schemas.microsoft.com/office/drawing/2014/main" id="{D834E1C4-BE33-A340-AD87-00A3732CE5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3004" y="4463039"/>
            <a:ext cx="3936473" cy="161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76FE742-9339-8B4C-9B63-ABE280D9F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2" y="2121408"/>
            <a:ext cx="2812912" cy="36455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45125CD-BEAB-7945-817A-2FBC2B4BBA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8" y="1843112"/>
            <a:ext cx="4073021" cy="256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6A1E4-0AD3-3044-804C-29303DBD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3.1. Amerika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09B9C3-1258-4C4A-9519-8BE3B4F4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670" y="2080856"/>
            <a:ext cx="4346713" cy="4050792"/>
          </a:xfrm>
        </p:spPr>
        <p:txBody>
          <a:bodyPr>
            <a:normAutofit/>
          </a:bodyPr>
          <a:lstStyle/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nl-NL" sz="2400" b="1" u="sng" dirty="0">
              <a:solidFill>
                <a:srgbClr val="AB2301"/>
              </a:solidFill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nl-NL" sz="2400" b="1" dirty="0">
                <a:ea typeface="ＭＳ Ｐゴシック" panose="020B0600070205080204" pitchFamily="34" charset="-128"/>
              </a:rPr>
              <a:t>Denk aan: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400" u="sng" dirty="0">
                <a:ea typeface="ＭＳ Ｐゴシック" panose="020B0600070205080204" pitchFamily="34" charset="-128"/>
              </a:rPr>
              <a:t>Film</a:t>
            </a:r>
            <a:r>
              <a:rPr lang="nl-NL" altLang="nl-NL" sz="2400" dirty="0">
                <a:ea typeface="ＭＳ Ｐゴシック" panose="020B0600070205080204" pitchFamily="34" charset="-128"/>
              </a:rPr>
              <a:t>: Hollywood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400" u="sng" dirty="0">
                <a:ea typeface="ＭＳ Ｐゴシック" panose="020B0600070205080204" pitchFamily="34" charset="-128"/>
              </a:rPr>
              <a:t>Beeldende kunst</a:t>
            </a:r>
            <a:r>
              <a:rPr lang="nl-NL" altLang="nl-NL" sz="2400" dirty="0">
                <a:ea typeface="ＭＳ Ｐゴシック" panose="020B0600070205080204" pitchFamily="34" charset="-128"/>
              </a:rPr>
              <a:t>: </a:t>
            </a:r>
            <a:r>
              <a:rPr lang="nl-NL" altLang="nl-NL" sz="2400" dirty="0" err="1">
                <a:ea typeface="ＭＳ Ｐゴシック" panose="020B0600070205080204" pitchFamily="34" charset="-128"/>
              </a:rPr>
              <a:t>pop-art</a:t>
            </a: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400" u="sng" dirty="0">
                <a:ea typeface="ＭＳ Ｐゴシック" panose="020B0600070205080204" pitchFamily="34" charset="-128"/>
              </a:rPr>
              <a:t>Musical</a:t>
            </a:r>
            <a:r>
              <a:rPr lang="nl-NL" altLang="nl-NL" sz="2400" dirty="0">
                <a:ea typeface="ＭＳ Ｐゴシック" panose="020B0600070205080204" pitchFamily="34" charset="-128"/>
              </a:rPr>
              <a:t>: Broadway</a:t>
            </a: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NL" sz="2400" u="sng" dirty="0">
                <a:ea typeface="ＭＳ Ｐゴシック" panose="020B0600070205080204" pitchFamily="34" charset="-128"/>
              </a:rPr>
              <a:t>Popmuziek</a:t>
            </a:r>
            <a:r>
              <a:rPr lang="nl-NL" altLang="nl-NL" sz="2400" dirty="0">
                <a:ea typeface="ＭＳ Ｐゴシック" panose="020B0600070205080204" pitchFamily="34" charset="-128"/>
              </a:rPr>
              <a:t>: in navolging van de Engeland: Amerika ontwikkelt de popmuziek met veel grote namen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BA2E29-9040-AE40-8322-F5D92AEAD5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56" y="2964471"/>
            <a:ext cx="5118981" cy="268234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A2F636D-5527-AF4B-B381-099746A806E8}"/>
              </a:ext>
            </a:extLst>
          </p:cNvPr>
          <p:cNvSpPr/>
          <p:nvPr/>
        </p:nvSpPr>
        <p:spPr>
          <a:xfrm>
            <a:off x="360856" y="1715793"/>
            <a:ext cx="1183114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AMERIKA WORDT TOONAANGEVEND OP VEEL CULTURELE GEBIEDEN.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652B630-1030-DD4D-9690-6BF2965E7E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78216" y="2765079"/>
            <a:ext cx="1861003" cy="30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9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0C2D1-5247-3746-878F-E43A40B7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nl-NL" b="1" u="sng" dirty="0" err="1">
                <a:solidFill>
                  <a:srgbClr val="AB230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Massacultuur</a:t>
            </a:r>
            <a:endParaRPr lang="nl-NL" dirty="0">
              <a:solidFill>
                <a:srgbClr val="AB230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2B6B96-F5FC-364F-912A-86BDCA8E6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5709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nl-NL" altLang="nl-NL" sz="2800" b="1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l-NL" altLang="nl-NL" sz="2800" b="1" dirty="0">
                <a:latin typeface="Arial" panose="020B0604020202020204" pitchFamily="34" charset="0"/>
              </a:rPr>
              <a:t>Massacultuur is de cultuur van </a:t>
            </a:r>
            <a:r>
              <a:rPr lang="nl-NL" altLang="nl-NL" sz="2800" b="1" u="sng" dirty="0">
                <a:latin typeface="Arial" panose="020B0604020202020204" pitchFamily="34" charset="0"/>
              </a:rPr>
              <a:t>de grote massa, </a:t>
            </a:r>
            <a:r>
              <a:rPr lang="nl-NL" altLang="nl-NL" sz="2800" b="1" dirty="0">
                <a:latin typeface="Arial" panose="020B0604020202020204" pitchFamily="34" charset="0"/>
              </a:rPr>
              <a:t>gekenmerkt door onpersoonlijkheid en oppervlakkigheid</a:t>
            </a:r>
          </a:p>
          <a:p>
            <a:pPr marL="0" indent="0" algn="ctr">
              <a:buNone/>
            </a:pPr>
            <a:endParaRPr lang="nl-NL" altLang="nl-NL" sz="2400" dirty="0">
              <a:latin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5" name="Afbeelding 4" descr="tomato-history-and-origins-campbell-soup-andy-warhol.jpg">
            <a:extLst>
              <a:ext uri="{FF2B5EF4-FFF2-40B4-BE49-F238E27FC236}">
                <a16:creationId xmlns:a16="http://schemas.microsoft.com/office/drawing/2014/main" id="{AA83DF4A-B9BE-AA48-8511-9CA37FF10F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583" y="1927504"/>
            <a:ext cx="5282510" cy="310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27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FE60C-A861-EF46-8414-460A5EBF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ea typeface="ＭＳ Ｐゴシック" panose="020B0600070205080204" pitchFamily="34" charset="-128"/>
              </a:rPr>
              <a:t>3.2. Massacultuur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F72F75-A380-6B48-96A4-4460B18C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62539"/>
            <a:ext cx="6501285" cy="4489174"/>
          </a:xfrm>
        </p:spPr>
        <p:txBody>
          <a:bodyPr>
            <a:noAutofit/>
          </a:bodyPr>
          <a:lstStyle/>
          <a:p>
            <a:pPr marL="36000">
              <a:spcBef>
                <a:spcPts val="0"/>
              </a:spcBef>
              <a:buNone/>
              <a:defRPr/>
            </a:pPr>
            <a:r>
              <a:rPr lang="nl-NL" altLang="nl-NL" sz="2400" dirty="0">
                <a:ea typeface="ＭＳ Ｐゴシック" panose="020B0600070205080204" pitchFamily="34" charset="-128"/>
              </a:rPr>
              <a:t>Vanaf het midden 20</a:t>
            </a:r>
            <a:r>
              <a:rPr lang="nl-NL" altLang="nl-NL" sz="2400" baseline="30000" dirty="0">
                <a:ea typeface="ＭＳ Ｐゴシック" panose="020B0600070205080204" pitchFamily="34" charset="-128"/>
              </a:rPr>
              <a:t>e</a:t>
            </a:r>
            <a:r>
              <a:rPr lang="nl-NL" altLang="nl-NL" sz="2400" dirty="0">
                <a:ea typeface="ＭＳ Ｐゴシック" panose="020B0600070205080204" pitchFamily="34" charset="-128"/>
              </a:rPr>
              <a:t> eeuw </a:t>
            </a:r>
            <a:r>
              <a:rPr lang="nl-NL" altLang="nl-NL" sz="2400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wordt de cultuur </a:t>
            </a:r>
            <a:r>
              <a:rPr lang="nl-NL" altLang="nl-NL" sz="2400" u="sng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massacultuur.</a:t>
            </a:r>
            <a:r>
              <a:rPr lang="nl-NL" altLang="nl-NL" sz="2400" dirty="0">
                <a:ea typeface="ＭＳ Ｐゴシック" panose="020B0600070205080204" pitchFamily="34" charset="-128"/>
              </a:rPr>
              <a:t> “lage cultuur” van de “hoge cultuur”. </a:t>
            </a:r>
          </a:p>
          <a:p>
            <a:pPr marL="36000">
              <a:spcBef>
                <a:spcPts val="0"/>
              </a:spcBef>
              <a:buNone/>
              <a:defRPr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>
              <a:spcBef>
                <a:spcPts val="0"/>
              </a:spcBef>
              <a:buNone/>
              <a:defRPr/>
            </a:pPr>
            <a:r>
              <a:rPr lang="nl-NL" altLang="nl-NL" sz="2400" dirty="0">
                <a:ea typeface="ＭＳ Ｐゴシック" panose="020B0600070205080204" pitchFamily="34" charset="-128"/>
              </a:rPr>
              <a:t>Culturele identiteit wordt ontleend aan </a:t>
            </a:r>
            <a:r>
              <a:rPr lang="nl-NL" altLang="nl-NL" sz="2400" u="sng" dirty="0">
                <a:ea typeface="ＭＳ Ｐゴシック" panose="020B0600070205080204" pitchFamily="34" charset="-128"/>
              </a:rPr>
              <a:t>commerciële producten </a:t>
            </a:r>
            <a:r>
              <a:rPr lang="nl-NL" altLang="nl-NL" sz="2400" dirty="0">
                <a:ea typeface="ＭＳ Ｐゴシック" panose="020B0600070205080204" pitchFamily="34" charset="-128"/>
              </a:rPr>
              <a:t>en aan de </a:t>
            </a:r>
            <a:r>
              <a:rPr lang="nl-NL" altLang="nl-NL" sz="2400" u="sng" dirty="0">
                <a:ea typeface="ＭＳ Ｐゴシック" panose="020B0600070205080204" pitchFamily="34" charset="-128"/>
              </a:rPr>
              <a:t>massamedia</a:t>
            </a:r>
            <a:r>
              <a:rPr lang="nl-NL" altLang="nl-NL" sz="2400" dirty="0">
                <a:ea typeface="ＭＳ Ｐゴシック" panose="020B0600070205080204" pitchFamily="34" charset="-128"/>
              </a:rPr>
              <a:t> en niet meer aan kennis van de “hoge” cultuur.</a:t>
            </a:r>
            <a:endParaRPr lang="nl-NL" altLang="nl-NL" sz="2400" dirty="0">
              <a:solidFill>
                <a:srgbClr val="FFCC00"/>
              </a:solidFill>
              <a:ea typeface="ＭＳ Ｐゴシック" panose="020B0600070205080204" pitchFamily="34" charset="-128"/>
            </a:endParaRPr>
          </a:p>
          <a:p>
            <a:pPr marL="0" indent="0">
              <a:spcBef>
                <a:spcPts val="0"/>
              </a:spcBef>
              <a:buNone/>
            </a:pPr>
            <a:endParaRPr lang="nl-NL" altLang="nl-NL" sz="2400" dirty="0">
              <a:ea typeface="ＭＳ Ｐゴシック" panose="020B0600070205080204" pitchFamily="34" charset="-128"/>
            </a:endParaRPr>
          </a:p>
          <a:p>
            <a:pPr marL="36000" indent="0">
              <a:spcBef>
                <a:spcPts val="0"/>
              </a:spcBef>
              <a:buFontTx/>
              <a:buNone/>
            </a:pPr>
            <a:r>
              <a:rPr lang="nl-NL" altLang="nl-NL" sz="2400" b="1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DUS: VAN DE CULTUUR VAN HET MODERNE (KUNST/CULTUUR ALS PRIVILEGE VOOR DE ELITE ) NAAR DE  MASSACULTUUR (KUNST IS TOEGANKELIJK VOOR IEDEREEN ).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DD4F63-34BB-A44E-B66D-04B80AD4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942" y="650417"/>
            <a:ext cx="3886200" cy="258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B5A0109-3D96-6D46-985C-45E895552D3E}"/>
              </a:ext>
            </a:extLst>
          </p:cNvPr>
          <p:cNvSpPr/>
          <p:nvPr/>
        </p:nvSpPr>
        <p:spPr>
          <a:xfrm>
            <a:off x="7928942" y="3635484"/>
            <a:ext cx="388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solidFill>
                  <a:schemeClr val="tx1">
                    <a:lumMod val="95000"/>
                    <a:lumOff val="5000"/>
                  </a:schemeClr>
                </a:solidFill>
                <a:ea typeface="ＭＳ Ｐゴシック" panose="020B0600070205080204" pitchFamily="34" charset="-128"/>
              </a:rPr>
              <a:t>Cultuur </a:t>
            </a:r>
            <a:r>
              <a:rPr lang="nl-NL" altLang="nl-NL" dirty="0">
                <a:ea typeface="ＭＳ Ｐゴシック" panose="020B0600070205080204" pitchFamily="34" charset="-128"/>
              </a:rPr>
              <a:t>In de eerste plaats bedoeld als vermaak.</a:t>
            </a:r>
          </a:p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ＭＳ Ｐゴシック" panose="020B0600070205080204" pitchFamily="34" charset="-128"/>
              </a:rPr>
              <a:t>Draait niet om gedachten en opvattingen, maar om uiterlijk en imago. </a:t>
            </a:r>
          </a:p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ＭＳ Ｐゴシック" panose="020B0600070205080204" pitchFamily="34" charset="-128"/>
              </a:rPr>
              <a:t>Geen hoogdravende kunstzinnige pretenties.</a:t>
            </a:r>
          </a:p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ＭＳ Ｐゴシック" panose="020B0600070205080204" pitchFamily="34" charset="-128"/>
              </a:rPr>
              <a:t>Laagdrempelig.</a:t>
            </a:r>
          </a:p>
          <a:p>
            <a:pPr marL="321750" indent="-285750" fontAlgn="auto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ＭＳ Ｐゴシック" panose="020B0600070205080204" pitchFamily="34" charset="-128"/>
              </a:rPr>
              <a:t>Commercieel.</a:t>
            </a:r>
          </a:p>
        </p:txBody>
      </p:sp>
    </p:spTree>
    <p:extLst>
      <p:ext uri="{BB962C8B-B14F-4D97-AF65-F5344CB8AC3E}">
        <p14:creationId xmlns:p14="http://schemas.microsoft.com/office/powerpoint/2010/main" val="3051783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F252E-7B12-6D44-A47D-9054F00FF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685050"/>
            <a:ext cx="9929455" cy="951724"/>
          </a:xfrm>
        </p:spPr>
        <p:txBody>
          <a:bodyPr/>
          <a:lstStyle/>
          <a:p>
            <a:r>
              <a:rPr lang="nl-NL" dirty="0"/>
              <a:t>Cultuur van het Moderne: abstractie: voorbeeld </a:t>
            </a:r>
            <a:r>
              <a:rPr lang="nl-NL" dirty="0" err="1"/>
              <a:t>Kandinsky</a:t>
            </a:r>
            <a:r>
              <a:rPr lang="nl-NL" dirty="0"/>
              <a:t> naar de cultuur van de Pop art: Andy </a:t>
            </a:r>
            <a:r>
              <a:rPr lang="nl-NL" dirty="0" err="1"/>
              <a:t>Warhol</a:t>
            </a:r>
            <a:r>
              <a:rPr lang="nl-NL" dirty="0"/>
              <a:t>: </a:t>
            </a:r>
            <a:r>
              <a:rPr lang="nl-NL" dirty="0" err="1"/>
              <a:t>Campbell’s</a:t>
            </a:r>
            <a:r>
              <a:rPr lang="nl-NL" dirty="0"/>
              <a:t> soep blik als voorstelling.</a:t>
            </a:r>
          </a:p>
        </p:txBody>
      </p:sp>
      <p:pic>
        <p:nvPicPr>
          <p:cNvPr id="4" name="Afbeelding 3" descr="kandinsky01-550x380.jpg">
            <a:extLst>
              <a:ext uri="{FF2B5EF4-FFF2-40B4-BE49-F238E27FC236}">
                <a16:creationId xmlns:a16="http://schemas.microsoft.com/office/drawing/2014/main" id="{8ADEC072-CD4A-434B-9832-39D3A13B34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783" y="2204864"/>
            <a:ext cx="4794217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ampbells.jpg">
            <a:extLst>
              <a:ext uri="{FF2B5EF4-FFF2-40B4-BE49-F238E27FC236}">
                <a16:creationId xmlns:a16="http://schemas.microsoft.com/office/drawing/2014/main" id="{BE12D0B1-63F7-8F48-A996-5BE114F674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0613" y="2121408"/>
            <a:ext cx="2268691" cy="3401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/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D1776FA-597B-9D4F-8806-A87E82AD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ea typeface="ＭＳ Ｐゴシック" panose="020B0600070205080204" pitchFamily="34" charset="-128"/>
              </a:rPr>
              <a:t>3.2. Massacultuur</a:t>
            </a:r>
            <a:endParaRPr lang="nl-NL" dirty="0"/>
          </a:p>
        </p:txBody>
      </p:sp>
      <p:sp>
        <p:nvSpPr>
          <p:cNvPr id="11" name="Gestreepte pijl rechts 10">
            <a:extLst>
              <a:ext uri="{FF2B5EF4-FFF2-40B4-BE49-F238E27FC236}">
                <a16:creationId xmlns:a16="http://schemas.microsoft.com/office/drawing/2014/main" id="{392DBB49-90B1-3648-A731-B2F8DFE3116D}"/>
              </a:ext>
            </a:extLst>
          </p:cNvPr>
          <p:cNvSpPr/>
          <p:nvPr/>
        </p:nvSpPr>
        <p:spPr>
          <a:xfrm>
            <a:off x="6215270" y="3670852"/>
            <a:ext cx="2160104" cy="43732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264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8E8D0-3CFE-F24F-8C91-50B068A1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Maken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6ABB49-C884-CD49-AF6E-03EE4BFF8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Opdracht les 1: zie wikiwijs les 1 en mailen naar docent</a:t>
            </a:r>
          </a:p>
          <a:p>
            <a:r>
              <a:rPr lang="nl-NL" dirty="0"/>
              <a:t>Vragen werk je uit in je eigen google </a:t>
            </a:r>
            <a:r>
              <a:rPr lang="nl-NL" dirty="0" err="1"/>
              <a:t>docs</a:t>
            </a:r>
            <a:r>
              <a:rPr lang="nl-NL" dirty="0"/>
              <a:t> account.</a:t>
            </a:r>
          </a:p>
        </p:txBody>
      </p:sp>
    </p:spTree>
    <p:extLst>
      <p:ext uri="{BB962C8B-B14F-4D97-AF65-F5344CB8AC3E}">
        <p14:creationId xmlns:p14="http://schemas.microsoft.com/office/powerpoint/2010/main" val="262075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2DF72-BFAE-BA41-9415-CD91A686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1.TIJDSBEELD 1945-nu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55DD56-42A5-224E-8441-A645AE042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Belangrijke gebeurtenissen in de wereldgeschiedenis vanaf 1945.</a:t>
            </a:r>
          </a:p>
        </p:txBody>
      </p:sp>
    </p:spTree>
    <p:extLst>
      <p:ext uri="{BB962C8B-B14F-4D97-AF65-F5344CB8AC3E}">
        <p14:creationId xmlns:p14="http://schemas.microsoft.com/office/powerpoint/2010/main" val="422386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862C5-7ACA-D94E-BDE2-9F633F11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1.1.Koude oorlog</a:t>
            </a:r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45740-E558-1247-A2BF-FFC093B7F8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04825" y="1904185"/>
            <a:ext cx="3804288" cy="405079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1945 – 1989</a:t>
            </a:r>
          </a:p>
          <a:p>
            <a:pPr>
              <a:lnSpc>
                <a:spcPct val="80000"/>
              </a:lnSpc>
            </a:pPr>
            <a:r>
              <a:rPr lang="nl-NL" altLang="nl-NL" sz="2400" dirty="0">
                <a:ea typeface="ＭＳ Ｐゴシック" panose="020B0600070205080204" pitchFamily="34" charset="-128"/>
              </a:rPr>
              <a:t>“Verdeling” van Europa tussen de twee grootmachten, de VS en de Sovjet-Unie.</a:t>
            </a:r>
          </a:p>
          <a:p>
            <a:pPr>
              <a:lnSpc>
                <a:spcPct val="80000"/>
              </a:lnSpc>
            </a:pPr>
            <a:r>
              <a:rPr lang="nl-NL" altLang="nl-NL" sz="2400" dirty="0">
                <a:ea typeface="ＭＳ Ｐゴシック" panose="020B0600070205080204" pitchFamily="34" charset="-128"/>
              </a:rPr>
              <a:t>Wederzijds wantrouwen: “Koude Oorlog”, dreiging van atoomoorlog.</a:t>
            </a:r>
          </a:p>
          <a:p>
            <a:pPr>
              <a:lnSpc>
                <a:spcPct val="80000"/>
              </a:lnSpc>
            </a:pPr>
            <a:endParaRPr lang="nl-NL" sz="2400" b="1" i="1" dirty="0">
              <a:solidFill>
                <a:srgbClr val="AB2301"/>
              </a:solidFill>
            </a:endParaRPr>
          </a:p>
          <a:p>
            <a:pPr>
              <a:lnSpc>
                <a:spcPct val="80000"/>
              </a:lnSpc>
            </a:pPr>
            <a:endParaRPr lang="nl-NL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nl-NL" altLang="nl-NL" sz="2400" b="1" dirty="0">
              <a:ea typeface="ＭＳ Ｐゴシック" panose="020B0600070205080204" pitchFamily="34" charset="-128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2F8A4E-1F74-2B45-94E2-D3E66C44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175" y="954157"/>
            <a:ext cx="3215744" cy="491131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ECC0837-5796-2142-A1FA-F73E5232B4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61" y="1904185"/>
            <a:ext cx="3088736" cy="1969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6434ADE-82EC-6A4D-9929-21F914136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697" y="4056001"/>
            <a:ext cx="1219200" cy="16637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C42D0C3-947A-D842-8663-65C906E24A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61" y="4056001"/>
            <a:ext cx="1639113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0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862C5-7ACA-D94E-BDE2-9F633F11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1.1.Koude oorlog</a:t>
            </a:r>
            <a:endParaRPr lang="nl-NL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45740-E558-1247-A2BF-FFC093B7F8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9848" y="2121408"/>
            <a:ext cx="3895161" cy="40507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l-NL" sz="2400" b="1" u="sng" dirty="0">
                <a:solidFill>
                  <a:srgbClr val="AB2301"/>
                </a:solidFill>
                <a:ea typeface="ＭＳ Ｐゴシック" charset="0"/>
                <a:cs typeface="ＭＳ Ｐゴシック" charset="0"/>
              </a:rPr>
              <a:t>1961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ea typeface="ＭＳ Ｐゴシック" charset="0"/>
                <a:cs typeface="ＭＳ Ｐゴシック" charset="0"/>
              </a:rPr>
              <a:t>Begin bouw Berlijnse muur</a:t>
            </a:r>
          </a:p>
          <a:p>
            <a:pPr>
              <a:lnSpc>
                <a:spcPct val="80000"/>
              </a:lnSpc>
            </a:pPr>
            <a:endParaRPr lang="nl-NL" sz="2400" dirty="0"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sz="2400" b="1" u="sng" dirty="0">
                <a:solidFill>
                  <a:srgbClr val="AB2301"/>
                </a:solidFill>
                <a:ea typeface="ＭＳ Ｐゴシック" charset="0"/>
                <a:cs typeface="ＭＳ Ｐゴシック" charset="0"/>
              </a:rPr>
              <a:t>1989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ea typeface="ＭＳ Ｐゴシック" charset="0"/>
                <a:cs typeface="ＭＳ Ｐゴシック" charset="0"/>
              </a:rPr>
              <a:t>Val van de Berlijnse muur: einde van de Koude Oorlog, </a:t>
            </a:r>
          </a:p>
          <a:p>
            <a:pPr>
              <a:lnSpc>
                <a:spcPct val="80000"/>
              </a:lnSpc>
            </a:pPr>
            <a:r>
              <a:rPr lang="nl-NL" sz="2400" dirty="0">
                <a:ea typeface="ＭＳ Ｐゴシック" charset="0"/>
                <a:cs typeface="ＭＳ Ｐゴシック" charset="0"/>
              </a:rPr>
              <a:t>Ineenstorting van het communistische machtsblok</a:t>
            </a:r>
          </a:p>
          <a:p>
            <a:pPr>
              <a:lnSpc>
                <a:spcPct val="80000"/>
              </a:lnSpc>
            </a:pPr>
            <a:endParaRPr lang="nl-NL" sz="2400" b="1" i="1" dirty="0">
              <a:solidFill>
                <a:srgbClr val="AB2301"/>
              </a:solidFill>
            </a:endParaRPr>
          </a:p>
          <a:p>
            <a:pPr>
              <a:lnSpc>
                <a:spcPct val="80000"/>
              </a:lnSpc>
            </a:pPr>
            <a:endParaRPr lang="nl-NL" sz="24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nl-NL" altLang="nl-NL" sz="2400" b="1" dirty="0">
              <a:ea typeface="ＭＳ Ｐゴシック" panose="020B0600070205080204" pitchFamily="34" charset="-128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81DBD5C-355A-724E-B513-91991182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64" y="2308257"/>
            <a:ext cx="3370684" cy="222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9D13D9-BC51-8141-9472-F199915F15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65" y="4680538"/>
            <a:ext cx="3370684" cy="21774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E094532-6F66-5940-8774-46F234E37B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564" y="0"/>
            <a:ext cx="3370684" cy="22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9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1700B-78AE-8C44-A973-493E09EB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1.2.samenwerking landen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0AD0C2-411F-7341-BC2E-5FA9A97A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099" y="1829861"/>
            <a:ext cx="6020065" cy="3881826"/>
          </a:xfrm>
        </p:spPr>
        <p:txBody>
          <a:bodyPr>
            <a:normAutofit/>
          </a:bodyPr>
          <a:lstStyle/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1945</a:t>
            </a:r>
          </a:p>
          <a:p>
            <a:pPr marL="36000">
              <a:lnSpc>
                <a:spcPct val="80000"/>
              </a:lnSpc>
              <a:spcBef>
                <a:spcPts val="0"/>
              </a:spcBef>
            </a:pPr>
            <a:r>
              <a:rPr lang="nl-NL" altLang="nl-NL" sz="2400" dirty="0">
                <a:ea typeface="ＭＳ Ｐゴシック" panose="020B0600070205080204" pitchFamily="34" charset="-128"/>
              </a:rPr>
              <a:t>Oprichting VN</a:t>
            </a:r>
          </a:p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endParaRPr lang="nl-NL" altLang="nl-NL" sz="2400" b="1" u="sng" dirty="0">
              <a:solidFill>
                <a:srgbClr val="AB2301"/>
              </a:solidFill>
              <a:ea typeface="ＭＳ Ｐゴシック" panose="020B0600070205080204" pitchFamily="34" charset="-128"/>
            </a:endParaRPr>
          </a:p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1952</a:t>
            </a:r>
            <a:endParaRPr lang="nl-NL" altLang="nl-NL" sz="2400" b="1" dirty="0">
              <a:ea typeface="ＭＳ Ｐゴシック" panose="020B0600070205080204" pitchFamily="34" charset="-128"/>
            </a:endParaRPr>
          </a:p>
          <a:p>
            <a:pPr marL="36000">
              <a:lnSpc>
                <a:spcPct val="80000"/>
              </a:lnSpc>
              <a:spcBef>
                <a:spcPts val="0"/>
              </a:spcBef>
            </a:pPr>
            <a:r>
              <a:rPr lang="nl-NL" altLang="nl-NL" sz="2400" dirty="0">
                <a:ea typeface="ＭＳ Ｐゴシック" panose="020B0600070205080204" pitchFamily="34" charset="-128"/>
              </a:rPr>
              <a:t>Oprichting van Europese Gemeenschap voor Kolen en Staal, de voorloper van de EU.</a:t>
            </a:r>
          </a:p>
          <a:p>
            <a:pPr marL="36000">
              <a:lnSpc>
                <a:spcPct val="80000"/>
              </a:lnSpc>
              <a:spcBef>
                <a:spcPts val="0"/>
              </a:spcBef>
            </a:pPr>
            <a:r>
              <a:rPr lang="nl-NL" altLang="nl-NL" sz="2400" dirty="0">
                <a:ea typeface="ＭＳ Ｐゴシック" panose="020B0600070205080204" pitchFamily="34" charset="-128"/>
              </a:rPr>
              <a:t>Na een periode van wederopbouw een grote vooruitgang van de welvaart.</a:t>
            </a:r>
          </a:p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endParaRPr lang="nl-NL" sz="2400" b="1" u="sng" dirty="0">
              <a:solidFill>
                <a:srgbClr val="AB2301"/>
              </a:solidFill>
            </a:endParaRPr>
          </a:p>
          <a:p>
            <a:pPr marL="3600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1993</a:t>
            </a:r>
          </a:p>
          <a:p>
            <a:pPr marL="36000">
              <a:lnSpc>
                <a:spcPct val="80000"/>
              </a:lnSpc>
              <a:spcBef>
                <a:spcPts val="0"/>
              </a:spcBef>
            </a:pPr>
            <a:r>
              <a:rPr lang="nl-NL" altLang="nl-NL" sz="2400" dirty="0">
                <a:ea typeface="ＭＳ Ｐゴシック" panose="020B0600070205080204" pitchFamily="34" charset="-128"/>
              </a:rPr>
              <a:t>Oprichting EU zoals we die nu kennen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9FC665-8ED9-9E4E-B7B0-E39E58F1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906061"/>
            <a:ext cx="2680517" cy="223019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0F59628-FB9B-7044-BDEC-BD3E71CD8D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51" y="4451123"/>
            <a:ext cx="3319670" cy="221311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14D7F2-DD05-D642-A97A-90CD75390E08}"/>
              </a:ext>
            </a:extLst>
          </p:cNvPr>
          <p:cNvSpPr/>
          <p:nvPr/>
        </p:nvSpPr>
        <p:spPr>
          <a:xfrm>
            <a:off x="4350291" y="5711687"/>
            <a:ext cx="6914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2400" b="1" dirty="0">
                <a:ea typeface="ＭＳ Ｐゴシック" panose="020B0600070205080204" pitchFamily="34" charset="-128"/>
              </a:rPr>
              <a:t>Wat is de EU?</a:t>
            </a:r>
            <a:endParaRPr lang="nl-NL" sz="2400" b="1" u="sng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https://schooltv.nl/video/de-oprichting-van-de-europese-unie-van-egks-naar-eu/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784217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926DF-8975-DA45-83F2-B82DDD68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1.3.VIETNAM OORLOG 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51244F-D733-E242-B9D0-8D8A25929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264691" cy="40507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nl-NL" sz="2400" b="1" u="sng" dirty="0">
                <a:solidFill>
                  <a:srgbClr val="AB2301"/>
                </a:solidFill>
              </a:rPr>
              <a:t>1955-1975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Na koude oorlog conflict (sinds 1954) Vietnam verdeeld in Noord (communistisch) en Zuid (kapitalistisch).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Hoogtepunt rond 1969, meer dan een half miljoen Amerikaanse soldaten in Vietnam);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Ca. 2.5 miljoen Vietnamese slachtoffers,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Ca. 58.226 gesneuvelde of vermiste Amerikanen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nl-NL" sz="2400" b="1" i="1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919B6D-44D1-DA49-881C-395532D182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178" y="3744667"/>
            <a:ext cx="4381407" cy="29245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F1D59FA-5759-D847-BA37-20216FD083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178" y="1937026"/>
            <a:ext cx="2458002" cy="16951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383971D-5131-404E-8D40-1DB0F8093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895" y="1909659"/>
            <a:ext cx="2559887" cy="17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8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09C3A-A59E-5241-8981-EF26F24F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1.4.wetenschap &amp; technologie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3F12D7-E0EE-084B-9B41-4B9BA9CD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230" y="2075235"/>
            <a:ext cx="5024361" cy="4050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1969</a:t>
            </a:r>
            <a:r>
              <a:rPr lang="nl-NL" sz="2400" dirty="0">
                <a:solidFill>
                  <a:srgbClr val="AB2301"/>
                </a:solidFill>
              </a:rPr>
              <a:t>:</a:t>
            </a:r>
            <a:r>
              <a:rPr lang="nl-NL" sz="2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Eerste mensen op de maan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https://www.youtube.com/watch?v=AkPkOw4HBI8</a:t>
            </a:r>
            <a:endParaRPr lang="nl-NL" sz="1600" dirty="0"/>
          </a:p>
          <a:p>
            <a:pPr marL="0" indent="0">
              <a:spcBef>
                <a:spcPts val="0"/>
              </a:spcBef>
              <a:buNone/>
            </a:pPr>
            <a:endParaRPr lang="nl-NL" sz="2400" b="1" u="sng" dirty="0">
              <a:solidFill>
                <a:srgbClr val="AB230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1973: </a:t>
            </a:r>
            <a:r>
              <a:rPr lang="nl-NL" sz="2400" dirty="0"/>
              <a:t>Mobiele telefoon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1977:</a:t>
            </a:r>
            <a:r>
              <a:rPr lang="nl-NL" sz="2400" b="1" dirty="0">
                <a:solidFill>
                  <a:srgbClr val="AB2301"/>
                </a:solidFill>
              </a:rPr>
              <a:t> </a:t>
            </a:r>
            <a:r>
              <a:rPr lang="nl-NL" sz="2400" dirty="0"/>
              <a:t>Eerste PC</a:t>
            </a:r>
          </a:p>
          <a:p>
            <a:pPr marL="0" indent="0">
              <a:spcBef>
                <a:spcPts val="0"/>
              </a:spcBef>
              <a:buNone/>
            </a:pPr>
            <a:endParaRPr lang="nl-NL" sz="24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Internet en sociale media</a:t>
            </a:r>
          </a:p>
          <a:p>
            <a:pPr marL="0" indent="0">
              <a:spcBef>
                <a:spcPts val="0"/>
              </a:spcBef>
              <a:buNone/>
            </a:pPr>
            <a:endParaRPr lang="nl-NL" sz="24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1990:</a:t>
            </a:r>
            <a:r>
              <a:rPr lang="nl-NL" sz="2400" b="1" dirty="0">
                <a:solidFill>
                  <a:srgbClr val="AB2301"/>
                </a:solidFill>
              </a:rPr>
              <a:t> </a:t>
            </a:r>
            <a:r>
              <a:rPr lang="nl-NL" sz="2400" dirty="0"/>
              <a:t>Ontstaan World Wide Web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b="1" u="sng" dirty="0">
                <a:solidFill>
                  <a:srgbClr val="AB2301"/>
                </a:solidFill>
              </a:rPr>
              <a:t>2004: </a:t>
            </a:r>
            <a:r>
              <a:rPr lang="nl-NL" sz="2400" dirty="0"/>
              <a:t>Facebook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41EA94-43E0-1B46-B879-6174DF7A9E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70" y="1814995"/>
            <a:ext cx="3873500" cy="2565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5DEB65-B84D-B748-A7DA-041CA01E43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646" y="2075235"/>
            <a:ext cx="1904646" cy="190464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CA1BEDA-8398-6741-9B56-C611200E3B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7646" y="4266158"/>
            <a:ext cx="1913179" cy="14261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B352A8A-830D-3D49-A781-92F1620F66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70" y="4546036"/>
            <a:ext cx="3873500" cy="229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2C19D-B870-F146-8CC7-E4ADB473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 dirty="0">
                <a:ea typeface="ＭＳ Ｐゴシック" panose="020B0600070205080204" pitchFamily="34" charset="-128"/>
              </a:rPr>
              <a:t>1.5.Nieuwe werelden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1421AB-6AFA-3E47-B55D-844E90D3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02428"/>
            <a:ext cx="5927301" cy="4050792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EINDE 20</a:t>
            </a:r>
            <a:r>
              <a:rPr lang="nl-NL" altLang="nl-NL" sz="2400" b="1" u="sng" baseline="30000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E</a:t>
            </a:r>
            <a:r>
              <a:rPr lang="nl-NL" altLang="nl-NL" sz="2400" b="1" u="sng" dirty="0">
                <a:solidFill>
                  <a:srgbClr val="AB2301"/>
                </a:solidFill>
                <a:ea typeface="ＭＳ Ｐゴシック" panose="020B0600070205080204" pitchFamily="34" charset="-128"/>
              </a:rPr>
              <a:t> EEUW</a:t>
            </a:r>
          </a:p>
          <a:p>
            <a:r>
              <a:rPr lang="nl-NL" altLang="nl-NL" sz="2400" dirty="0">
                <a:ea typeface="ＭＳ Ｐゴシック" panose="020B0600070205080204" pitchFamily="34" charset="-128"/>
              </a:rPr>
              <a:t>Westerse landen verliezen invloed; landen als India, China, Brazilië en de Arabische Emiraten winnen aan invloed.</a:t>
            </a:r>
          </a:p>
          <a:p>
            <a:r>
              <a:rPr lang="nl-NL" altLang="nl-NL" sz="2400" dirty="0"/>
              <a:t>De globalisering: satellietverbindingen en internet dragen daaraan bij </a:t>
            </a:r>
          </a:p>
          <a:p>
            <a:endParaRPr lang="nl-NL" altLang="nl-NL" sz="2400" dirty="0">
              <a:ea typeface="ＭＳ Ｐゴシック" panose="020B0600070205080204" pitchFamily="34" charset="-128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0A4C3E-47D6-5347-8E22-0D1E8EE55E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051" y="4754462"/>
            <a:ext cx="3044423" cy="1867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4BC85B8-D494-BE42-BBD0-5A6EC397EA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051" y="1354774"/>
            <a:ext cx="3056145" cy="303169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129A723-9330-444E-A0BC-8C0BBDEF5A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456" y="4754462"/>
            <a:ext cx="3769824" cy="197059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36AB03-D062-7647-B88D-945C57E2AA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049" y="4754462"/>
            <a:ext cx="2435206" cy="194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6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Hout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ut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ut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{319023FB-19E0-A24C-9762-0817DE1BC025}tf10001070</Template>
  <TotalTime>353</TotalTime>
  <Words>873</Words>
  <Application>Microsoft Macintosh PowerPoint</Application>
  <PresentationFormat>Breedbeeld</PresentationFormat>
  <Paragraphs>135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Rockwell</vt:lpstr>
      <vt:lpstr>Rockwell Condensed</vt:lpstr>
      <vt:lpstr>Rockwell Extra Bold</vt:lpstr>
      <vt:lpstr>Wingdings</vt:lpstr>
      <vt:lpstr>Houttype</vt:lpstr>
      <vt:lpstr>Massacultuur</vt:lpstr>
      <vt:lpstr>Massacultuur</vt:lpstr>
      <vt:lpstr>1.TIJDSBEELD 1945-nu</vt:lpstr>
      <vt:lpstr>1.1.Koude oorlog</vt:lpstr>
      <vt:lpstr>1.1.Koude oorlog</vt:lpstr>
      <vt:lpstr>1.2.samenwerking landen</vt:lpstr>
      <vt:lpstr>1.3.VIETNAM OORLOG  </vt:lpstr>
      <vt:lpstr>1.4.wetenschap &amp; technologie</vt:lpstr>
      <vt:lpstr>1.5.Nieuwe werelden</vt:lpstr>
      <vt:lpstr>1.6.OORLOGEN EN ARMOEDE </vt:lpstr>
      <vt:lpstr>1.7.vanaf 200o</vt:lpstr>
      <vt:lpstr>2. Maatschappelijke veranderingen</vt:lpstr>
      <vt:lpstr>2.1. ONTZUILING</vt:lpstr>
      <vt:lpstr>2.2. Protest en solidariteit</vt:lpstr>
      <vt:lpstr>2.3. consumptiemaatschappij</vt:lpstr>
      <vt:lpstr>3. Gevolgen voor KUNST EN CULTUUR</vt:lpstr>
      <vt:lpstr>3.1. amerika</vt:lpstr>
      <vt:lpstr>3.1. Amerika</vt:lpstr>
      <vt:lpstr>3.1. Amerika</vt:lpstr>
      <vt:lpstr>3.2. Massacultuur</vt:lpstr>
      <vt:lpstr>3.2. Massacultuur</vt:lpstr>
      <vt:lpstr>Maken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Massacultuur</dc:title>
  <dc:creator>Microsoft Office User</dc:creator>
  <cp:lastModifiedBy>nelleke bak</cp:lastModifiedBy>
  <cp:revision>27</cp:revision>
  <dcterms:created xsi:type="dcterms:W3CDTF">2019-03-27T07:57:19Z</dcterms:created>
  <dcterms:modified xsi:type="dcterms:W3CDTF">2020-08-23T08:24:00Z</dcterms:modified>
</cp:coreProperties>
</file>